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30"/>
      <p:bold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Proxima Nova" panose="020B0604020202020204" charset="0"/>
      <p:regular r:id="rId36"/>
      <p:bold r:id="rId37"/>
      <p:italic r:id="rId38"/>
      <p:boldItalic r:id="rId39"/>
    </p:embeddedFont>
    <p:embeddedFont>
      <p:font typeface="Raleway" pitchFamily="2" charset="0"/>
      <p:regular r:id="rId40"/>
      <p:bold r:id="rId41"/>
      <p:italic r:id="rId42"/>
      <p:boldItalic r:id="rId43"/>
    </p:embeddedFont>
    <p:embeddedFont>
      <p:font typeface="Source Sans Pro" panose="020B0503030403020204" pitchFamily="3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3c0ab37a9_1_1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43c0ab37a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3c0ab37a9_1_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43c0ab37a9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3c0ab37a9_1_2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43c0ab37a9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3c0ab37a9_1_3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43c0ab37a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3c0ab37a9_1_4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343c0ab37a9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3c0ab37a9_1_4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43c0ab37a9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3c0ab37a9_1_5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43c0ab37a9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fc23c88c5_0_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2fc23c88c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3c0ab37a9_1_6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43c0ab37a9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3c0ab37a9_1_7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43c0ab37a9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fbbf349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fbbf349a1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3d46497ce_0_7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33d46497c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3c0ab37a9_1_8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43c0ab37a9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3c0ab37a9_1_8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343c0ab37a9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3c0ab37a9_1_9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343c0ab37a9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3c0ab37a9_1_10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43c0ab37a9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5a12904fb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45a12904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3c0ab37a9_1_10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43c0ab37a9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fbbf349a1_0_8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32fbbf349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3d46497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3d46497ce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3c0ab37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3c0ab37a9_0_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3d46497c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3d46497ce_0_1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fbbf349a1_0_7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32fbbf349a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3d46497ce_0_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33d46497c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3c0ab37a9_1_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43c0ab37a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3c0ab37a9_1_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43c0ab37a9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Traversing a List #1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738550" y="1251500"/>
            <a:ext cx="7833300" cy="52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When traversing a list, you know exactly how many times the loop will execute.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 is always the length of the list.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So, there is a shorter way to traverse a list.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Introducing … the for loop!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for loop embeds initializing and incrementing the loop control variable in its structure so you don’t have to explicitly write the code for it.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By default, a for loop starts at 0 (perfect for a list index!)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for loop continues incrementing one at a time until one less than a range (just like randrange!).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738550" y="1251500"/>
            <a:ext cx="7833300" cy="52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Modify the slideshow() function by changing the while loop to a for loop.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Delete the index initialization.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Change the while to a for.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Change the condition to range().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Delete the increment.</a:t>
            </a:r>
            <a:endParaRPr sz="24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762" y="4050362"/>
            <a:ext cx="6040550" cy="14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738550" y="1251500"/>
            <a:ext cx="7833300" cy="52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Run the code again.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loop automatically starts at 0.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loop goes up to but does not include the range, so len(answers) is perfect.</a:t>
            </a:r>
            <a:endParaRPr sz="2400"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837" y="3362962"/>
            <a:ext cx="6040550" cy="14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738550" y="1251500"/>
            <a:ext cx="7833300" cy="52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One way the list manages complexity is by using len(answers) in the range. 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If the list is modified – elements are added or removed – the code doesn’t need to be changed.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 will automatically traverse the list of any size. </a:t>
            </a:r>
            <a:endParaRPr sz="2400"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787" y="3554787"/>
            <a:ext cx="6040550" cy="14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738550" y="1251500"/>
            <a:ext cx="7833300" cy="52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Since this is done so regularly, there is an even faster way to traverse a single list.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specialized for loop accesses each element in order and doesn’t need to reference the index.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Modify your function to use the new structure: </a:t>
            </a:r>
            <a:endParaRPr sz="2400"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764" y="3634764"/>
            <a:ext cx="4778425" cy="16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738550" y="1251500"/>
            <a:ext cx="7833300" cy="52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Compare the two loops:</a:t>
            </a:r>
            <a:endParaRPr sz="2400"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650" y="1953887"/>
            <a:ext cx="3688050" cy="12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575" y="2036100"/>
            <a:ext cx="4829326" cy="1188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8"/>
          <p:cNvCxnSpPr/>
          <p:nvPr/>
        </p:nvCxnSpPr>
        <p:spPr>
          <a:xfrm>
            <a:off x="5198650" y="2036625"/>
            <a:ext cx="0" cy="396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8"/>
          <p:cNvSpPr txBox="1"/>
          <p:nvPr/>
        </p:nvSpPr>
        <p:spPr>
          <a:xfrm>
            <a:off x="290950" y="3635225"/>
            <a:ext cx="4699800" cy="22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For loop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Uses index as the loop control variable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Uses the length of the list for the range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item by using the index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5406550" y="3635225"/>
            <a:ext cx="3564900" cy="22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Specialized for loop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Uses item (or any descriptive variable) as the loop control variable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Uses the list for the range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The loop control variable</a:t>
            </a:r>
            <a:r>
              <a:rPr lang="en-US" sz="1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is</a:t>
            </a:r>
            <a:r>
              <a:rPr lang="en-US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the item, no need to use index.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738550" y="1251500"/>
            <a:ext cx="7833300" cy="52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So what’s the difference?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for loop uses an index to access each item in the list.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specialized for loop accesses each item and doesn’t use the index in the code.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If you just want to traverse a list and don’t need to know the index, the specialized for loop works great.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If you need to know the index, then the specialized for loop won’t work.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will see examples of this during the lesson.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738550" y="440975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738550" y="1237325"/>
            <a:ext cx="7833000" cy="53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Let’s traverse a list in another program. </a:t>
            </a: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In CodeSpace, open Billboard_functions (not the version with a parameter).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the sandbox.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Go to File → Save As… and rename the program </a:t>
            </a:r>
            <a:r>
              <a:rPr lang="en-US" sz="2400" b="1" i="1"/>
              <a:t>Billboard_traversal</a:t>
            </a:r>
            <a:endParaRPr sz="2400" b="1" i="1"/>
          </a:p>
          <a:p>
            <a:pPr marL="45720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With a slideshow, you will want a short delay between each item, so add:  </a:t>
            </a:r>
            <a:r>
              <a:rPr lang="en-US" sz="2400">
                <a:solidFill>
                  <a:srgbClr val="0000FF"/>
                </a:solidFill>
              </a:rPr>
              <a:t>from time import sleep</a:t>
            </a:r>
            <a:br>
              <a:rPr lang="en-US" sz="2400"/>
            </a:br>
            <a:r>
              <a:rPr lang="en-US" sz="2400"/>
              <a:t>near the top of your code.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738550" y="669575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738550" y="1493100"/>
            <a:ext cx="7833000" cy="50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Add a slideshow() function to traverse the list.</a:t>
            </a:r>
            <a:endParaRPr sz="2400"/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Try using a specialized for loop.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Include the if statement from the display_item() function.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How much can you do on your own? Give it a try!</a:t>
            </a:r>
            <a:endParaRPr>
              <a:solidFill>
                <a:srgbClr val="434343"/>
              </a:solidFill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/>
              <a:t>Then go to change_choice() and add an if statement for a button press to call the slideshow.</a:t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875" y="4676175"/>
            <a:ext cx="4100403" cy="18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738550" y="669575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738550" y="1493100"/>
            <a:ext cx="7833000" cy="50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/>
              <a:t>How did you do? 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Does your function look similar to this?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If it doesn’t, that is okay. There are many different ways to accomplish the same task.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Run your code and verify it works as expected.</a:t>
            </a:r>
            <a:endParaRPr sz="2400"/>
          </a:p>
        </p:txBody>
      </p:sp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800" y="3579607"/>
            <a:ext cx="4107600" cy="22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706575" y="593375"/>
            <a:ext cx="81258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706575" y="1536625"/>
            <a:ext cx="42204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 have used lists for several assignments now.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do you remember about lists?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l="8434" t="11536" r="15577" b="11033"/>
          <a:stretch/>
        </p:blipFill>
        <p:spPr>
          <a:xfrm>
            <a:off x="5179475" y="1603400"/>
            <a:ext cx="3031050" cy="381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690600" y="549142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690600" y="1397175"/>
            <a:ext cx="78651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Let’s revisit traversing a list in the Game Spinner program. </a:t>
            </a: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In CodeSpace, open Game_Spinner. Save As the program and name it </a:t>
            </a:r>
            <a:r>
              <a:rPr lang="en-US" sz="2400" b="1" i="1"/>
              <a:t>Game_Spinner_traversal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the sandbox.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 sz="2400"/>
              <a:t>Take a look at the function that traverses a loop:</a:t>
            </a:r>
            <a:endParaRPr sz="3200"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731" y="3887225"/>
            <a:ext cx="5256735" cy="29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690600" y="549142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690600" y="1397175"/>
            <a:ext cx="78651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There is a lot going on here!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Let’s simplify things by just traversing the list ONE time using a specialized for loop.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What code will you take out, and what will you change? 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Give it a try.</a:t>
            </a:r>
            <a:endParaRPr sz="2400"/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125" y="3970950"/>
            <a:ext cx="4798875" cy="26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690600" y="549142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1"/>
          </p:nvPr>
        </p:nvSpPr>
        <p:spPr>
          <a:xfrm>
            <a:off x="690600" y="1397175"/>
            <a:ext cx="80889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How did you do?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Does your function look something like this?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Run the code and verify it works as expected.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 should display all 8 arrows and then a random arrow.</a:t>
            </a:r>
            <a:endParaRPr sz="2400"/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034" y="3375875"/>
            <a:ext cx="4737350" cy="22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>
            <a:spLocks noGrp="1"/>
          </p:cNvSpPr>
          <p:nvPr>
            <p:ph type="title"/>
          </p:nvPr>
        </p:nvSpPr>
        <p:spPr>
          <a:xfrm>
            <a:off x="690600" y="549142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6"/>
          <p:cNvSpPr txBox="1">
            <a:spLocks noGrp="1"/>
          </p:cNvSpPr>
          <p:nvPr>
            <p:ph type="body" idx="1"/>
          </p:nvPr>
        </p:nvSpPr>
        <p:spPr>
          <a:xfrm>
            <a:off x="690600" y="1397175"/>
            <a:ext cx="80889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specialized for loop certainly works, but it only traverses the list one time. 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That is 8 arrows. 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argument indicates viewing 30 arrows.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Change the loop to a regular for loop. It might look similar to this:</a:t>
            </a:r>
            <a:endParaRPr sz="2400"/>
          </a:p>
        </p:txBody>
      </p:sp>
      <p:pic>
        <p:nvPicPr>
          <p:cNvPr id="219" name="Google Shape;2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707" y="4084007"/>
            <a:ext cx="5787875" cy="19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>
            <a:spLocks noGrp="1"/>
          </p:cNvSpPr>
          <p:nvPr>
            <p:ph type="title"/>
          </p:nvPr>
        </p:nvSpPr>
        <p:spPr>
          <a:xfrm>
            <a:off x="690600" y="549142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7"/>
          <p:cNvSpPr txBox="1">
            <a:spLocks noGrp="1"/>
          </p:cNvSpPr>
          <p:nvPr>
            <p:ph type="body" idx="1"/>
          </p:nvPr>
        </p:nvSpPr>
        <p:spPr>
          <a:xfrm>
            <a:off x="690600" y="1397175"/>
            <a:ext cx="80889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works, but it is basically the same as the specialized loop. Did you notice that?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 still traverses the loop only one time.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this case, the for loop needs to use the parameter.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Separate the loop control variable from the index.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is a good time to use modulo division!</a:t>
            </a:r>
            <a:endParaRPr sz="2400"/>
          </a:p>
        </p:txBody>
      </p:sp>
      <p:pic>
        <p:nvPicPr>
          <p:cNvPr id="226" name="Google Shape;2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725" y="3975906"/>
            <a:ext cx="5423700" cy="2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>
            <a:spLocks noGrp="1"/>
          </p:cNvSpPr>
          <p:nvPr>
            <p:ph type="title"/>
          </p:nvPr>
        </p:nvSpPr>
        <p:spPr>
          <a:xfrm>
            <a:off x="692075" y="588175"/>
            <a:ext cx="8140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8"/>
          <p:cNvSpPr txBox="1">
            <a:spLocks noGrp="1"/>
          </p:cNvSpPr>
          <p:nvPr>
            <p:ph type="body" idx="1"/>
          </p:nvPr>
        </p:nvSpPr>
        <p:spPr>
          <a:xfrm>
            <a:off x="692075" y="1525050"/>
            <a:ext cx="7766100" cy="5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is a great time to use modulo division!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Remember – modulo division can limit the possible values.</a:t>
            </a:r>
            <a:endParaRPr sz="2400"/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x % 5 : possible values are 0, 1, 2, 3, 4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x % 9 : possible values are 0 to 8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index % len(my_list) : possible values are 0 to </a:t>
            </a:r>
            <a:br>
              <a:rPr lang="en-US">
                <a:solidFill>
                  <a:srgbClr val="434343"/>
                </a:solidFill>
              </a:rPr>
            </a:br>
            <a:r>
              <a:rPr lang="en-US">
                <a:solidFill>
                  <a:srgbClr val="434343"/>
                </a:solidFill>
              </a:rPr>
              <a:t>1 less than the list length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These possible values are the index of the list!</a:t>
            </a:r>
            <a:endParaRPr>
              <a:solidFill>
                <a:srgbClr val="434343"/>
              </a:solidFill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can use modulo division so the index does not exceed the number of elements.</a:t>
            </a:r>
            <a:endParaRPr sz="2400"/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Use the len() of the list as the divisor.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690600" y="549142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9"/>
          <p:cNvSpPr txBox="1">
            <a:spLocks noGrp="1"/>
          </p:cNvSpPr>
          <p:nvPr>
            <p:ph type="body" idx="1"/>
          </p:nvPr>
        </p:nvSpPr>
        <p:spPr>
          <a:xfrm>
            <a:off x="690600" y="1397175"/>
            <a:ext cx="80889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Run the code and verify it works as expected.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Take a look at the original while loop and compare it to the for loop you ended up with.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Using a for loop and modulo division shortens the code, makes it easier to read, and easier to and modify.</a:t>
            </a:r>
            <a:endParaRPr sz="2400"/>
          </a:p>
        </p:txBody>
      </p:sp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250" y="3667151"/>
            <a:ext cx="4264950" cy="16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01" y="3667150"/>
            <a:ext cx="3846850" cy="25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738550" y="48415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Wrap Up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1"/>
          </p:nvPr>
        </p:nvSpPr>
        <p:spPr>
          <a:xfrm>
            <a:off x="738550" y="1525075"/>
            <a:ext cx="7113900" cy="5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/>
              <a:t>Complete the Wrap-Up questions on your Activity Guide.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722575" y="593375"/>
            <a:ext cx="8109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Traversing a list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722575" y="1536625"/>
            <a:ext cx="77853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Mission 7 Billboard and Mission 8 Answer Bot both used lists.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Mission 7, you scrolled through the list one item at a time using the left and right buttons.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Mission 8 you selected a random item from the list.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But sometimes you want to access every element in a list – in order.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/>
              <a:t>This is called “</a:t>
            </a:r>
            <a:r>
              <a:rPr lang="en-US" sz="2400" b="1"/>
              <a:t>traversing</a:t>
            </a:r>
            <a:r>
              <a:rPr lang="en-US" sz="2400"/>
              <a:t>.”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786500" y="593375"/>
            <a:ext cx="8045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Traversing a list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786500" y="1536625"/>
            <a:ext cx="80457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Traversing means to travel, or </a:t>
            </a:r>
            <a:r>
              <a:rPr lang="en-US" sz="2400" b="1"/>
              <a:t>traverse</a:t>
            </a:r>
            <a:r>
              <a:rPr lang="en-US" sz="2400"/>
              <a:t>, through a list one element at a time in order.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To traverse a list you use a loop to: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Start with the first index (0) and access that item.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Continue accessing each item in order until the last index (length of list - 1) is reached.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technique is sequencing.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722575" y="593375"/>
            <a:ext cx="8109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Traversing a list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722575" y="1536625"/>
            <a:ext cx="78333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Traversing a list can be very useful in many ways.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Some reasons are: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Display all items in a list, one at a time, like a slideshow.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Looking through a list to see if a particular value is an item in the list.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Create a sub-list from the complete list, like all numbers less than 10.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/>
              <a:t>Let’s practice traversing a list in some of our programs.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 CodeSpace, open Answer_Bot_parameters (or your latest version of Answer_Bot).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the sandbox.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Go to File → Save As… and rename the program </a:t>
            </a:r>
            <a:r>
              <a:rPr lang="en-US" sz="2400" b="1" i="1"/>
              <a:t>Answer_Bot_traversal</a:t>
            </a:r>
            <a:endParaRPr sz="2400" b="1" i="1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will add another function to the program.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738550" y="1365200"/>
            <a:ext cx="78333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Right now the program selects a random item from the list when a button is pressed. </a:t>
            </a: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You will add a function to traverse the list, displaying all the items one at a time, like a slideshow.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To traverse a list, you need a loop.</a:t>
            </a: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Create a function and initialize the index to use in a loop.</a:t>
            </a:r>
            <a:endParaRPr sz="24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825" y="4532575"/>
            <a:ext cx="4006100" cy="9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738550" y="1365200"/>
            <a:ext cx="78333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Complete the function by using a while loop to access each item in order.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Compare index to the length of the list.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the index to access the item and display it.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Increment the index.</a:t>
            </a:r>
            <a:endParaRPr sz="24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848" y="3645948"/>
            <a:ext cx="5980000" cy="24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738550" y="420200"/>
            <a:ext cx="8093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738550" y="1365200"/>
            <a:ext cx="7833300" cy="5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 the Main Program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Add an if statement for a button press that calls the function.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Run the code and see how it works by pressing the new button.</a:t>
            </a:r>
            <a:endParaRPr sz="2400"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841" y="3894275"/>
            <a:ext cx="5830700" cy="10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1560</Words>
  <Application>Microsoft Office PowerPoint</Application>
  <PresentationFormat>On-screen Show (4:3)</PresentationFormat>
  <Paragraphs>145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Noto Sans Symbols</vt:lpstr>
      <vt:lpstr>Raleway</vt:lpstr>
      <vt:lpstr>Arial</vt:lpstr>
      <vt:lpstr>Arial Black</vt:lpstr>
      <vt:lpstr>Proxima Nova</vt:lpstr>
      <vt:lpstr>Montserrat</vt:lpstr>
      <vt:lpstr>Source Sans Pro</vt:lpstr>
      <vt:lpstr>Plum</vt:lpstr>
      <vt:lpstr>Traversing a List #1</vt:lpstr>
      <vt:lpstr>Warm-up</vt:lpstr>
      <vt:lpstr>Traversing a list</vt:lpstr>
      <vt:lpstr>Traversing a list</vt:lpstr>
      <vt:lpstr>Traversing a list</vt:lpstr>
      <vt:lpstr>Traversing a List: Example #1</vt:lpstr>
      <vt:lpstr>Traversing a List: Example #1</vt:lpstr>
      <vt:lpstr>Traversing a List: Example #1</vt:lpstr>
      <vt:lpstr>Traversing a List: Example #1</vt:lpstr>
      <vt:lpstr>Traversing a List: Example #1</vt:lpstr>
      <vt:lpstr>Traversing a List: Example #1</vt:lpstr>
      <vt:lpstr>Traversing a List: Example #1</vt:lpstr>
      <vt:lpstr>Traversing a List: Example #1</vt:lpstr>
      <vt:lpstr>Traversing a List: Example #1</vt:lpstr>
      <vt:lpstr>Traversing a List: Example #1</vt:lpstr>
      <vt:lpstr>Traversing a List: Example #1</vt:lpstr>
      <vt:lpstr>Traversing a List: Example #2</vt:lpstr>
      <vt:lpstr>Traversing a List: Example #2</vt:lpstr>
      <vt:lpstr>Traversing a List: Example #2</vt:lpstr>
      <vt:lpstr>Traversing a List: Example #3</vt:lpstr>
      <vt:lpstr>Traversing a List: Example #3</vt:lpstr>
      <vt:lpstr>Traversing a List: Example #3</vt:lpstr>
      <vt:lpstr>Traversing a List: Example #3</vt:lpstr>
      <vt:lpstr>Traversing a List: Example #3</vt:lpstr>
      <vt:lpstr>Traversing a List: Example #3</vt:lpstr>
      <vt:lpstr>Traversing a List: Example #3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2025-05-07T23:45:02Z</dcterms:modified>
</cp:coreProperties>
</file>